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71" r:id="rId5"/>
    <p:sldId id="272" r:id="rId6"/>
    <p:sldId id="273" r:id="rId7"/>
    <p:sldId id="275" r:id="rId8"/>
    <p:sldId id="276" r:id="rId9"/>
    <p:sldId id="277" r:id="rId10"/>
    <p:sldId id="259" r:id="rId11"/>
    <p:sldId id="258" r:id="rId12"/>
    <p:sldId id="282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81" r:id="rId22"/>
    <p:sldId id="268" r:id="rId23"/>
    <p:sldId id="269" r:id="rId24"/>
    <p:sldId id="270" r:id="rId25"/>
    <p:sldId id="280" r:id="rId2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28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A3E3-D15D-442E-B01C-E859B188DF76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767E-30D2-4056-A927-1CCE5E38B9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5943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A3E3-D15D-442E-B01C-E859B188DF76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767E-30D2-4056-A927-1CCE5E38B9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6692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A3E3-D15D-442E-B01C-E859B188DF76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767E-30D2-4056-A927-1CCE5E38B9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4103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A3E3-D15D-442E-B01C-E859B188DF76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767E-30D2-4056-A927-1CCE5E38B9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718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A3E3-D15D-442E-B01C-E859B188DF76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767E-30D2-4056-A927-1CCE5E38B9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6968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A3E3-D15D-442E-B01C-E859B188DF76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767E-30D2-4056-A927-1CCE5E38B9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658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A3E3-D15D-442E-B01C-E859B188DF76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767E-30D2-4056-A927-1CCE5E38B9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5752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A3E3-D15D-442E-B01C-E859B188DF76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767E-30D2-4056-A927-1CCE5E38B9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3290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A3E3-D15D-442E-B01C-E859B188DF76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767E-30D2-4056-A927-1CCE5E38B9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4982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A3E3-D15D-442E-B01C-E859B188DF76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767E-30D2-4056-A927-1CCE5E38B9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016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A3E3-D15D-442E-B01C-E859B188DF76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767E-30D2-4056-A927-1CCE5E38B9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8459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2A3E3-D15D-442E-B01C-E859B188DF76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7767E-30D2-4056-A927-1CCE5E38B9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201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tm.nl/verpakkingsontwerp-packaging-design/?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naw5lxgjuk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VeVNKiXkRI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nl.pinterest.com/pschreurs/design-verpakkingen/?eq=Design%20verpakking&amp;etslf=Na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hKuZvAuQT8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8457" y="274320"/>
            <a:ext cx="9949543" cy="1593669"/>
          </a:xfrm>
        </p:spPr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Verpakking &amp; display</a:t>
            </a:r>
            <a:endParaRPr lang="nl-NL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283" y="2145529"/>
            <a:ext cx="3432048" cy="281635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29" y="3200399"/>
            <a:ext cx="3365831" cy="337256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215" y="718457"/>
            <a:ext cx="1619569" cy="599585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5" y="274320"/>
            <a:ext cx="11742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7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37360" y="1122363"/>
            <a:ext cx="8930640" cy="1673088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Verpakkingen blijven belangrijk ook bij verpakking loze winkels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2795451"/>
            <a:ext cx="9144000" cy="2462349"/>
          </a:xfrm>
        </p:spPr>
        <p:txBody>
          <a:bodyPr/>
          <a:lstStyle/>
          <a:p>
            <a:r>
              <a:rPr lang="nl-NL" dirty="0" smtClean="0"/>
              <a:t> </a:t>
            </a:r>
            <a:r>
              <a:rPr lang="nl-NL" dirty="0"/>
              <a:t>“</a:t>
            </a:r>
            <a:r>
              <a:rPr lang="nl-NL" dirty="0" err="1"/>
              <a:t>Opgeweckt</a:t>
            </a:r>
            <a:r>
              <a:rPr lang="nl-NL" dirty="0"/>
              <a:t> Noord” in </a:t>
            </a:r>
            <a:r>
              <a:rPr lang="nl-NL" dirty="0" smtClean="0"/>
              <a:t>Groningen</a:t>
            </a:r>
          </a:p>
          <a:p>
            <a:r>
              <a:rPr lang="nl-NL" dirty="0" smtClean="0"/>
              <a:t> </a:t>
            </a:r>
            <a:r>
              <a:rPr lang="nl-NL" dirty="0"/>
              <a:t>“Bag &amp; </a:t>
            </a:r>
            <a:r>
              <a:rPr lang="nl-NL" dirty="0" err="1"/>
              <a:t>Buy</a:t>
            </a:r>
            <a:r>
              <a:rPr lang="nl-NL" dirty="0"/>
              <a:t>” in </a:t>
            </a:r>
            <a:r>
              <a:rPr lang="nl-NL" dirty="0" smtClean="0"/>
              <a:t>Utrecht</a:t>
            </a:r>
          </a:p>
          <a:p>
            <a:endParaRPr lang="nl-NL" dirty="0"/>
          </a:p>
        </p:txBody>
      </p:sp>
      <p:pic>
        <p:nvPicPr>
          <p:cNvPr id="4" name="Afbeelding 3" descr="https://www.marketingonline.nl/sites/default/files/styles/inline-photo/public/Naamloos_2.png?itok=mzi-fkrQ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3719512"/>
            <a:ext cx="6153150" cy="3076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130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1828800"/>
            <a:ext cx="9144000" cy="1737360"/>
          </a:xfrm>
        </p:spPr>
        <p:txBody>
          <a:bodyPr>
            <a:normAutofit/>
          </a:bodyPr>
          <a:lstStyle/>
          <a:p>
            <a:r>
              <a:rPr lang="nl-NL" sz="5400" dirty="0" smtClean="0"/>
              <a:t>Verpakkingsontwerp </a:t>
            </a:r>
            <a:br>
              <a:rPr lang="nl-NL" sz="5400" dirty="0" smtClean="0"/>
            </a:br>
            <a:r>
              <a:rPr lang="nl-NL" sz="5400" dirty="0" smtClean="0"/>
              <a:t>15 tips</a:t>
            </a:r>
            <a:endParaRPr lang="nl-NL" sz="5400" dirty="0"/>
          </a:p>
        </p:txBody>
      </p:sp>
      <p:sp>
        <p:nvSpPr>
          <p:cNvPr id="10" name="Actieknop: Informatie 9">
            <a:hlinkClick r:id="rId2" highlightClick="1"/>
          </p:cNvPr>
          <p:cNvSpPr/>
          <p:nvPr/>
        </p:nvSpPr>
        <p:spPr>
          <a:xfrm>
            <a:off x="1698171" y="3448594"/>
            <a:ext cx="2037806" cy="2087445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001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70C0"/>
                </a:solidFill>
              </a:rPr>
              <a:t>Product ontwerpen en inpakken</a:t>
            </a:r>
            <a:endParaRPr lang="nl-NL" b="1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Actieknop: Informatie 3">
            <a:hlinkClick r:id="rId2" highlightClick="1"/>
          </p:cNvPr>
          <p:cNvSpPr/>
          <p:nvPr/>
        </p:nvSpPr>
        <p:spPr>
          <a:xfrm>
            <a:off x="2246811" y="2860766"/>
            <a:ext cx="2286000" cy="2074381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049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/>
              <a:t>Consument: verpakking </a:t>
            </a:r>
            <a:r>
              <a:rPr lang="nl-NL" b="1" dirty="0"/>
              <a:t>als navigatie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 descr="https://www.marketingonline.nl/sites/default/files/styles/inline-photo/public/Cola.png?itok=vkhw20Pq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14" y="2916009"/>
            <a:ext cx="6860449" cy="3419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577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/>
              <a:t>Retailer: verpakking als presentatie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336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Merkaanbieder: verpakking als communicatie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nl-NL" dirty="0" smtClean="0"/>
              <a:t>Naast </a:t>
            </a:r>
            <a:r>
              <a:rPr lang="nl-NL" dirty="0"/>
              <a:t>een verkoopinstrument kan de verpakking ook een fantastisch </a:t>
            </a:r>
            <a:r>
              <a:rPr lang="nl-NL" u="sng" dirty="0">
                <a:solidFill>
                  <a:srgbClr val="0070C0"/>
                </a:solidFill>
              </a:rPr>
              <a:t>storytellinginstrument</a:t>
            </a:r>
            <a:r>
              <a:rPr lang="nl-NL" dirty="0"/>
              <a:t> zijn. </a:t>
            </a:r>
            <a:endParaRPr lang="nl-NL" dirty="0" smtClean="0"/>
          </a:p>
          <a:p>
            <a:r>
              <a:rPr lang="nl-NL" dirty="0" smtClean="0"/>
              <a:t>Sterke </a:t>
            </a:r>
            <a:r>
              <a:rPr lang="nl-NL" dirty="0"/>
              <a:t>merken zijn </a:t>
            </a:r>
            <a:r>
              <a:rPr lang="nl-NL" dirty="0" smtClean="0"/>
              <a:t>ONDERSCHEIDEND </a:t>
            </a:r>
            <a:r>
              <a:rPr lang="nl-NL" dirty="0"/>
              <a:t>en GELOOFWAARDIG en met name voor het vertellen van geloofwaardige verhalen kan de verpakking ingezet worden</a:t>
            </a:r>
            <a:r>
              <a:rPr lang="nl-NL" dirty="0" smtClean="0"/>
              <a:t>.</a:t>
            </a:r>
          </a:p>
          <a:p>
            <a:r>
              <a:rPr lang="nl-NL" dirty="0" smtClean="0"/>
              <a:t> </a:t>
            </a:r>
            <a:r>
              <a:rPr lang="nl-NL" dirty="0"/>
              <a:t>Met als bijkomend voordeel: zeer lage kosten per contact!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848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88869" y="819650"/>
            <a:ext cx="9144000" cy="1655762"/>
          </a:xfrm>
        </p:spPr>
        <p:txBody>
          <a:bodyPr/>
          <a:lstStyle/>
          <a:p>
            <a:r>
              <a:rPr lang="nl-NL" b="1" dirty="0" smtClean="0"/>
              <a:t>Storytelling merk INNOCENT</a:t>
            </a:r>
            <a:endParaRPr lang="nl-NL" b="1" dirty="0"/>
          </a:p>
        </p:txBody>
      </p:sp>
      <p:pic>
        <p:nvPicPr>
          <p:cNvPr id="4" name="Afbeelding 3" descr="https://www.marketingonline.nl/sites/default/files/styles/inline-photo/public/Innocent.png?itok=zLqhG_lX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43" y="1410790"/>
            <a:ext cx="7045506" cy="56447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965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70C0"/>
                </a:solidFill>
              </a:rPr>
              <a:t>Handige tips voor verpakkingsonderzoek</a:t>
            </a:r>
            <a:endParaRPr lang="nl-NL" b="1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4000" b="1" u="sng" dirty="0">
                <a:solidFill>
                  <a:srgbClr val="0070C0"/>
                </a:solidFill>
              </a:rPr>
              <a:t>1. Bepaal de doelstelling 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Welk aspect van de verpakking </a:t>
            </a:r>
            <a:r>
              <a:rPr lang="nl-NL" dirty="0" smtClean="0"/>
              <a:t>wil je </a:t>
            </a:r>
            <a:r>
              <a:rPr lang="nl-NL" dirty="0"/>
              <a:t>testen? </a:t>
            </a:r>
            <a:endParaRPr lang="nl-NL" dirty="0" smtClean="0"/>
          </a:p>
          <a:p>
            <a:r>
              <a:rPr lang="nl-NL" dirty="0" smtClean="0"/>
              <a:t>Ben je </a:t>
            </a:r>
            <a:r>
              <a:rPr lang="nl-NL" dirty="0"/>
              <a:t>benieuwd naar de mening over het design van de verpakking of </a:t>
            </a:r>
            <a:r>
              <a:rPr lang="nl-NL" dirty="0" smtClean="0"/>
              <a:t>wil je </a:t>
            </a:r>
            <a:r>
              <a:rPr lang="nl-NL" dirty="0"/>
              <a:t>de mening over het ideale formaat? </a:t>
            </a:r>
            <a:endParaRPr lang="nl-NL" dirty="0" smtClean="0"/>
          </a:p>
          <a:p>
            <a:r>
              <a:rPr lang="nl-NL" dirty="0" smtClean="0"/>
              <a:t>Wil je </a:t>
            </a:r>
            <a:r>
              <a:rPr lang="nl-NL" dirty="0"/>
              <a:t>weten welke informatie wel of niet getoond moet worden op de verpakking? </a:t>
            </a:r>
            <a:endParaRPr lang="nl-NL" dirty="0" smtClean="0"/>
          </a:p>
          <a:p>
            <a:r>
              <a:rPr lang="nl-NL" dirty="0" smtClean="0"/>
              <a:t>Of ben je </a:t>
            </a:r>
            <a:r>
              <a:rPr lang="nl-NL" dirty="0"/>
              <a:t>benieuwd naar de associatie die de nieuwe verpakking oproept bij de consument</a:t>
            </a:r>
          </a:p>
        </p:txBody>
      </p:sp>
    </p:spTree>
    <p:extLst>
      <p:ext uri="{BB962C8B-B14F-4D97-AF65-F5344CB8AC3E}">
        <p14:creationId xmlns:p14="http://schemas.microsoft.com/office/powerpoint/2010/main" val="425325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000" b="1" u="sng" dirty="0" smtClean="0">
                <a:solidFill>
                  <a:srgbClr val="0070C0"/>
                </a:solidFill>
              </a:rPr>
              <a:t>2. Zorg voor een benchmark</a:t>
            </a:r>
            <a:br>
              <a:rPr lang="nl-NL" sz="4000" b="1" u="sng" dirty="0" smtClean="0">
                <a:solidFill>
                  <a:srgbClr val="0070C0"/>
                </a:solidFill>
              </a:rPr>
            </a:br>
            <a:r>
              <a:rPr lang="nl-NL" sz="2700" b="1" dirty="0">
                <a:solidFill>
                  <a:srgbClr val="FF0000"/>
                </a:solidFill>
              </a:rPr>
              <a:t>Een benchmark is een 'referentiekader'. Benchmarking is een manier om prestaties van bijvoorbeeld apparaten of organisaties met elkaar te kunnen vergelijken.</a:t>
            </a:r>
            <a:endParaRPr lang="nl-NL" sz="2700" b="1" u="sng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Doel </a:t>
            </a:r>
            <a:r>
              <a:rPr lang="nl-NL" dirty="0"/>
              <a:t>is te weten welke verpakking het beste wordt beoordeeld door </a:t>
            </a:r>
            <a:r>
              <a:rPr lang="nl-NL" dirty="0" smtClean="0"/>
              <a:t>je </a:t>
            </a:r>
            <a:r>
              <a:rPr lang="nl-NL" dirty="0"/>
              <a:t>doelgroep. Maar beter dan wat</a:t>
            </a:r>
            <a:r>
              <a:rPr lang="nl-NL" dirty="0" smtClean="0"/>
              <a:t>?</a:t>
            </a:r>
          </a:p>
          <a:p>
            <a:r>
              <a:rPr lang="nl-NL" dirty="0" smtClean="0"/>
              <a:t> </a:t>
            </a:r>
            <a:r>
              <a:rPr lang="nl-NL" dirty="0"/>
              <a:t>Daarom is het belangrijk om de benchmark te bepalen. </a:t>
            </a:r>
            <a:endParaRPr lang="nl-NL" dirty="0" smtClean="0"/>
          </a:p>
          <a:p>
            <a:r>
              <a:rPr lang="nl-NL" dirty="0" smtClean="0"/>
              <a:t>Wil je </a:t>
            </a:r>
            <a:r>
              <a:rPr lang="nl-NL" dirty="0"/>
              <a:t>het beste design bepalen uit een aantal nieuwe mogelijkheden? </a:t>
            </a:r>
            <a:endParaRPr lang="nl-NL" dirty="0" smtClean="0"/>
          </a:p>
          <a:p>
            <a:r>
              <a:rPr lang="nl-NL" dirty="0" smtClean="0"/>
              <a:t>Wil je </a:t>
            </a:r>
            <a:r>
              <a:rPr lang="nl-NL" dirty="0"/>
              <a:t>het nieuwe design vergelijken met het huidige design? </a:t>
            </a:r>
            <a:endParaRPr lang="nl-NL" dirty="0" smtClean="0"/>
          </a:p>
          <a:p>
            <a:r>
              <a:rPr lang="nl-NL" dirty="0" smtClean="0"/>
              <a:t>Of ben je </a:t>
            </a:r>
            <a:r>
              <a:rPr lang="nl-NL" dirty="0"/>
              <a:t>benieuwd of u beter scoort dan uw concurrent? Door de benchmark te bepalen </a:t>
            </a:r>
            <a:r>
              <a:rPr lang="nl-NL" dirty="0" smtClean="0"/>
              <a:t>kun je </a:t>
            </a:r>
            <a:r>
              <a:rPr lang="nl-NL" dirty="0"/>
              <a:t>een winnaar aanwijzen of achterhalen op welke aspecten </a:t>
            </a:r>
            <a:r>
              <a:rPr lang="nl-NL" dirty="0" smtClean="0"/>
              <a:t>je </a:t>
            </a:r>
            <a:r>
              <a:rPr lang="nl-NL" dirty="0"/>
              <a:t>beter gewaardeerd of geassocieerd wordt dan de concurrent.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40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>
                <a:solidFill>
                  <a:srgbClr val="0070C0"/>
                </a:solidFill>
              </a:rPr>
              <a:t>3. Gebruik goede foto’s</a:t>
            </a:r>
            <a:endParaRPr lang="nl-NL" u="sng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/>
            </a:r>
            <a:br>
              <a:rPr lang="nl-NL" dirty="0"/>
            </a:br>
            <a:r>
              <a:rPr lang="nl-NL" dirty="0"/>
              <a:t>De afbeeldingen die gebruikt worden in het onderzoek moeten zo realistisch mogelijk zijn</a:t>
            </a:r>
            <a:r>
              <a:rPr lang="nl-NL" dirty="0" smtClean="0"/>
              <a:t>.</a:t>
            </a:r>
          </a:p>
          <a:p>
            <a:r>
              <a:rPr lang="nl-NL" dirty="0" smtClean="0"/>
              <a:t> </a:t>
            </a:r>
            <a:r>
              <a:rPr lang="nl-NL" dirty="0"/>
              <a:t>Het is belangrijk om te zorgen voor professionele foto’s of goede </a:t>
            </a:r>
            <a:r>
              <a:rPr lang="nl-NL" dirty="0" smtClean="0"/>
              <a:t>schetsen</a:t>
            </a:r>
          </a:p>
          <a:p>
            <a:r>
              <a:rPr lang="nl-NL" dirty="0" smtClean="0"/>
              <a:t>Een </a:t>
            </a:r>
            <a:r>
              <a:rPr lang="nl-NL" dirty="0"/>
              <a:t>slechte foto zorgt voor een minder realistische beoordeling van de verpakking.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932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u="sng" dirty="0" smtClean="0">
                <a:solidFill>
                  <a:srgbClr val="00B050"/>
                </a:solidFill>
              </a:rPr>
              <a:t>Doelen van verpakken</a:t>
            </a:r>
            <a:endParaRPr lang="nl-NL" b="1" u="sng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3200" dirty="0" smtClean="0"/>
              <a:t>Beschermen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200" dirty="0" smtClean="0"/>
              <a:t>Bijeenhouden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200" dirty="0" smtClean="0"/>
              <a:t>Delen van productinformatie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200" dirty="0" smtClean="0"/>
              <a:t>Promotiemateriaal/reclame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200" dirty="0" smtClean="0"/>
              <a:t>Service ( tasje wanneer je b.v. kleding hebt gekocht)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200" dirty="0" err="1" smtClean="0"/>
              <a:t>Vershouden</a:t>
            </a:r>
            <a:endParaRPr lang="nl-NL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nl-NL" sz="3200" dirty="0" smtClean="0"/>
              <a:t>Imago</a:t>
            </a:r>
          </a:p>
          <a:p>
            <a:pPr marL="0" indent="0">
              <a:buNone/>
            </a:pP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124924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4. Selecteer je doelgroep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/>
            </a:r>
            <a:br>
              <a:rPr lang="nl-NL" dirty="0"/>
            </a:br>
            <a:r>
              <a:rPr lang="nl-NL" dirty="0"/>
              <a:t>Wie </a:t>
            </a:r>
            <a:r>
              <a:rPr lang="nl-NL" dirty="0" smtClean="0"/>
              <a:t>wil je </a:t>
            </a:r>
            <a:r>
              <a:rPr lang="nl-NL" dirty="0"/>
              <a:t>bereiken met uw product</a:t>
            </a:r>
            <a:r>
              <a:rPr lang="nl-NL" dirty="0" smtClean="0"/>
              <a:t>?</a:t>
            </a:r>
          </a:p>
          <a:p>
            <a:r>
              <a:rPr lang="nl-NL" dirty="0" smtClean="0"/>
              <a:t> </a:t>
            </a:r>
            <a:r>
              <a:rPr lang="nl-NL" dirty="0"/>
              <a:t>Bestaat </a:t>
            </a:r>
            <a:r>
              <a:rPr lang="nl-NL" dirty="0" smtClean="0"/>
              <a:t>je </a:t>
            </a:r>
            <a:r>
              <a:rPr lang="nl-NL" dirty="0"/>
              <a:t>doelgroep uit mannen en vrouwen van 18 jaar en ouder of richt u zich op een specifieke doelgroep? </a:t>
            </a:r>
            <a:endParaRPr lang="nl-NL" dirty="0" smtClean="0"/>
          </a:p>
          <a:p>
            <a:r>
              <a:rPr lang="nl-NL" dirty="0" smtClean="0"/>
              <a:t>Door </a:t>
            </a:r>
            <a:r>
              <a:rPr lang="nl-NL" dirty="0"/>
              <a:t>in de steekproef van het verpakkingsonderzoek rekening te houden met de doelgroep </a:t>
            </a:r>
            <a:r>
              <a:rPr lang="nl-NL" dirty="0" smtClean="0"/>
              <a:t>sluit </a:t>
            </a:r>
            <a:r>
              <a:rPr lang="nl-NL" dirty="0"/>
              <a:t>de gekozen verpakking perfect aan bij </a:t>
            </a:r>
            <a:r>
              <a:rPr lang="nl-NL" dirty="0" smtClean="0"/>
              <a:t>je </a:t>
            </a:r>
            <a:r>
              <a:rPr lang="nl-NL" dirty="0"/>
              <a:t>doelgroep.</a:t>
            </a:r>
          </a:p>
        </p:txBody>
      </p:sp>
    </p:spTree>
    <p:extLst>
      <p:ext uri="{BB962C8B-B14F-4D97-AF65-F5344CB8AC3E}">
        <p14:creationId xmlns:p14="http://schemas.microsoft.com/office/powerpoint/2010/main" val="239613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Verpakking ontworpen door 17 jarige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Actieknop: Informatie 3">
            <a:hlinkClick r:id="rId2" highlightClick="1"/>
          </p:cNvPr>
          <p:cNvSpPr/>
          <p:nvPr/>
        </p:nvSpPr>
        <p:spPr>
          <a:xfrm>
            <a:off x="2024743" y="3396343"/>
            <a:ext cx="1042416" cy="104241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646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Welke kies jij? En waarom?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25" y="1960585"/>
            <a:ext cx="5266475" cy="3510983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743" y="1690688"/>
            <a:ext cx="3413761" cy="512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7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Waarschijnlijk zal je voor het meest kleurrijke, meest aanlokkelijke gebakje kiezen, die jou het water in de mond doet lopen.</a:t>
            </a:r>
          </a:p>
          <a:p>
            <a:r>
              <a:rPr lang="nl-NL" dirty="0" smtClean="0"/>
              <a:t> Deze keuze maak je puur op prikkelingen die jouw brein aanzetten tot een keuze te kunnen maken. </a:t>
            </a:r>
          </a:p>
          <a:p>
            <a:r>
              <a:rPr lang="nl-NL" dirty="0" smtClean="0"/>
              <a:t>Fabrikanten zorgen ervoor, dat zoveel mogelijk elementen die ons brein prikkelt aanwezig zijn in/om/op hun verpakkingen.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129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Kort door de bocht bekeken gaat het dus om twee belangrijke speerpunten bij fabrikanten:</a:t>
            </a:r>
          </a:p>
          <a:p>
            <a:r>
              <a:rPr lang="nl-NL" dirty="0" smtClean="0"/>
              <a:t>Ze zorgen voor de eerste prikkeling, en voor de nodige claims om ons over de streep te trekken. </a:t>
            </a:r>
          </a:p>
          <a:p>
            <a:r>
              <a:rPr lang="nl-NL" dirty="0" smtClean="0"/>
              <a:t>We vallen er massaal voor. Dit is logisch. </a:t>
            </a:r>
          </a:p>
          <a:p>
            <a:r>
              <a:rPr lang="nl-NL" dirty="0" smtClean="0"/>
              <a:t>Sommige verpakkingen ogen zo luxe en geven ons zo’n gezond en verantwoord gevoel, dat het wel heel erg moeilijk is om iets bewust op te merken.</a:t>
            </a:r>
          </a:p>
          <a:p>
            <a:r>
              <a:rPr lang="nl-NL" dirty="0" smtClean="0"/>
              <a:t> Mensen zijn net eksters, we houden van alles wat mooi is, mooi glanst, een luxe indruk geeft. 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918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https://nl.pinterest.com/pschreurs/design-verpakkingen/?eq=Design%20verpakking&amp;etslf=NaN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953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000" dirty="0" smtClean="0">
                <a:solidFill>
                  <a:srgbClr val="00B050"/>
                </a:solidFill>
              </a:rPr>
              <a:t>Verpakkingen kunnen worden ingedeeld in drie soorten: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49977"/>
            <a:ext cx="10515600" cy="4726986"/>
          </a:xfrm>
        </p:spPr>
        <p:txBody>
          <a:bodyPr>
            <a:noAutofit/>
          </a:bodyPr>
          <a:lstStyle/>
          <a:p>
            <a:r>
              <a:rPr lang="nl-NL" b="1" u="sng" dirty="0" smtClean="0"/>
              <a:t>Verkoopverpakkingen</a:t>
            </a:r>
            <a:r>
              <a:rPr lang="nl-NL" dirty="0" smtClean="0"/>
              <a:t> (primaire verpakkingen): verpakkingen die direct om het product zitten.</a:t>
            </a:r>
          </a:p>
          <a:p>
            <a:pPr marL="0" indent="0">
              <a:buNone/>
            </a:pPr>
            <a:r>
              <a:rPr lang="nl-NL" dirty="0" smtClean="0"/>
              <a:t>	B.v. hagelslagdoosjes of spuitbussen voor haarspray.</a:t>
            </a:r>
          </a:p>
          <a:p>
            <a:r>
              <a:rPr lang="nl-NL" b="1" u="sng" dirty="0" smtClean="0"/>
              <a:t>Verzamelverpakkingen</a:t>
            </a:r>
            <a:r>
              <a:rPr lang="nl-NL" dirty="0" smtClean="0"/>
              <a:t> (secundaire verpakkingen): verpakkingen die een aantal verpakte producten bevatten en de verkoopeenheden bij elkaar houden</a:t>
            </a:r>
          </a:p>
          <a:p>
            <a:pPr lvl="1"/>
            <a:r>
              <a:rPr lang="nl-NL" sz="2800" dirty="0" err="1" smtClean="0"/>
              <a:t>B.v</a:t>
            </a:r>
            <a:r>
              <a:rPr lang="nl-NL" sz="2800" dirty="0" smtClean="0"/>
              <a:t> een doos met 12 pakken koffie.</a:t>
            </a:r>
          </a:p>
          <a:p>
            <a:r>
              <a:rPr lang="nl-NL" b="1" u="sng" dirty="0" smtClean="0"/>
              <a:t>Verzendverpakkingen</a:t>
            </a:r>
            <a:r>
              <a:rPr lang="nl-NL" dirty="0" smtClean="0"/>
              <a:t> (tertiaire verpakkingen): verpakkingen die het verladen en vervoeren van (een verzameling) verkoopeenheden makkelijker maken en die schade moeten voorkomen</a:t>
            </a:r>
          </a:p>
          <a:p>
            <a:pPr lvl="1"/>
            <a:r>
              <a:rPr lang="nl-NL" sz="2800" dirty="0" smtClean="0"/>
              <a:t>B.v. een pallet met 100 pakken suiker.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61386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Verpakking: verschillende invalshoeken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600" b="1" dirty="0" smtClean="0"/>
              <a:t>Functionaliteit</a:t>
            </a:r>
          </a:p>
          <a:p>
            <a:r>
              <a:rPr lang="nl-NL" dirty="0" smtClean="0"/>
              <a:t>Praktisch</a:t>
            </a:r>
          </a:p>
          <a:p>
            <a:r>
              <a:rPr lang="nl-NL" dirty="0" smtClean="0"/>
              <a:t>Efficiënt in productie- en eindproces  b.v. verschillende soorten dozen</a:t>
            </a:r>
          </a:p>
          <a:p>
            <a:r>
              <a:rPr lang="nl-NL" dirty="0" smtClean="0"/>
              <a:t>Duidelijke boodschap – bv. Er zit melk in.</a:t>
            </a:r>
          </a:p>
          <a:p>
            <a:r>
              <a:rPr lang="nl-NL" sz="3600" b="1" dirty="0" smtClean="0"/>
              <a:t>Versiering</a:t>
            </a:r>
          </a:p>
          <a:p>
            <a:r>
              <a:rPr lang="nl-NL" dirty="0" smtClean="0"/>
              <a:t>De nieuwsgierigheid over 'wat er toch in het cadeautje zit' is dus ook iets wat de verpakking met zich meebrengt.</a:t>
            </a:r>
          </a:p>
          <a:p>
            <a:r>
              <a:rPr lang="nl-NL" sz="3200" b="1" dirty="0" smtClean="0"/>
              <a:t>Verpakking als totaalconcept</a:t>
            </a:r>
          </a:p>
        </p:txBody>
      </p:sp>
    </p:spTree>
    <p:extLst>
      <p:ext uri="{BB962C8B-B14F-4D97-AF65-F5344CB8AC3E}">
        <p14:creationId xmlns:p14="http://schemas.microsoft.com/office/powerpoint/2010/main" val="87786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u="sng" dirty="0" smtClean="0">
                <a:solidFill>
                  <a:srgbClr val="FF0000"/>
                </a:solidFill>
              </a:rPr>
              <a:t>Duurzame verpakkingen </a:t>
            </a:r>
            <a:endParaRPr lang="nl-NL" u="sng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O’right</a:t>
            </a:r>
            <a:r>
              <a:rPr lang="nl-NL" dirty="0" smtClean="0"/>
              <a:t> ontwikkelt verpakkingen die zoveel mogelijk in balans met het milieu zijn. Ons streven is om natuurlijke en composteerbare of herbruikbare verpakkingsmaterialen te gebruiken. Dit heeft tot de volgende verpakkingsconcepten geleid: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979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Tree-in-a-</a:t>
            </a:r>
            <a:r>
              <a:rPr lang="nl-NL" b="1" dirty="0" err="1" smtClean="0">
                <a:solidFill>
                  <a:srgbClr val="FF0000"/>
                </a:solidFill>
              </a:rPr>
              <a:t>Bottle</a:t>
            </a:r>
            <a:r>
              <a:rPr lang="nl-NL" b="1" dirty="0" smtClean="0"/>
              <a:t> = </a:t>
            </a:r>
            <a:r>
              <a:rPr lang="nl-NL" dirty="0" smtClean="0"/>
              <a:t>onder optimale omstandigheden de fles binnen 1 jaar gecomposteerd 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165" y="1690688"/>
            <a:ext cx="4963885" cy="4963885"/>
          </a:xfrm>
        </p:spPr>
      </p:pic>
    </p:spTree>
    <p:extLst>
      <p:ext uri="{BB962C8B-B14F-4D97-AF65-F5344CB8AC3E}">
        <p14:creationId xmlns:p14="http://schemas.microsoft.com/office/powerpoint/2010/main" val="390651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err="1">
                <a:solidFill>
                  <a:srgbClr val="FF0000"/>
                </a:solidFill>
              </a:rPr>
              <a:t>Floralbox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l-NL" dirty="0" smtClean="0"/>
          </a:p>
          <a:p>
            <a:r>
              <a:rPr lang="nl-NL" dirty="0" smtClean="0"/>
              <a:t>Veel verpakkingen zitten nog steeds in doosjes verpakt. </a:t>
            </a:r>
          </a:p>
          <a:p>
            <a:r>
              <a:rPr lang="nl-NL" dirty="0" smtClean="0"/>
              <a:t>Om dit proces te verduurzamen heeft </a:t>
            </a:r>
            <a:r>
              <a:rPr lang="nl-NL" dirty="0" err="1" smtClean="0"/>
              <a:t>O’right</a:t>
            </a:r>
            <a:r>
              <a:rPr lang="nl-NL" dirty="0" smtClean="0"/>
              <a:t> al haar papieren verpakkingen gemaakt van FSC-papier waardoor het benodigde hout op een duurzame wijze wordt gewonnen. </a:t>
            </a:r>
          </a:p>
          <a:p>
            <a:r>
              <a:rPr lang="nl-NL" dirty="0" smtClean="0"/>
              <a:t>De verpakkingen zelf bevatten handmatig gemaakte stukjes zaadpapier waaruit een plant zal groeien. </a:t>
            </a:r>
          </a:p>
          <a:p>
            <a:r>
              <a:rPr lang="nl-NL" dirty="0" smtClean="0"/>
              <a:t>Stop het doosje in de aarde en hieruit zal een prachtige plant groeien. </a:t>
            </a:r>
          </a:p>
          <a:p>
            <a:r>
              <a:rPr lang="nl-NL" dirty="0" smtClean="0"/>
              <a:t>De verpakking zelf bevat geen kwalijke stoffen en de bedrukking is gemaakt van </a:t>
            </a:r>
            <a:r>
              <a:rPr lang="nl-NL" dirty="0" err="1" smtClean="0"/>
              <a:t>soya</a:t>
            </a:r>
            <a:r>
              <a:rPr lang="nl-NL" dirty="0" smtClean="0"/>
              <a:t>-inkt.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063" y="365124"/>
            <a:ext cx="2196737" cy="211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2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>
                <a:solidFill>
                  <a:srgbClr val="FF0000"/>
                </a:solidFill>
              </a:rPr>
              <a:t>Bamboe, een duurzaam design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Bamboe is één van de meest duurzame houtsoorten die er is. Een bamboe bos absorbeert meer CO2 en produceert meer zuurstof dan een gewoon bos (35%). Bamboe groeit zeer snel (soms meer dan 80cm per dag) waardoor het snel en verantwoord geoogst kan worden.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951" y="3456912"/>
            <a:ext cx="3411585" cy="3401088"/>
          </a:xfrm>
          <a:prstGeom prst="rect">
            <a:avLst/>
          </a:prstGeom>
        </p:spPr>
      </p:pic>
      <p:sp>
        <p:nvSpPr>
          <p:cNvPr id="6" name="Actieknop: Informatie 5">
            <a:hlinkClick r:id="rId3" highlightClick="1"/>
          </p:cNvPr>
          <p:cNvSpPr/>
          <p:nvPr/>
        </p:nvSpPr>
        <p:spPr>
          <a:xfrm>
            <a:off x="8595360" y="4872446"/>
            <a:ext cx="1042416" cy="104241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643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err="1">
                <a:solidFill>
                  <a:srgbClr val="FF0000"/>
                </a:solidFill>
              </a:rPr>
              <a:t>Recoffee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O’right</a:t>
            </a:r>
            <a:r>
              <a:rPr lang="nl-NL" dirty="0" smtClean="0"/>
              <a:t> is er in geslaagd om vanuit</a:t>
            </a:r>
          </a:p>
          <a:p>
            <a:pPr marL="0" indent="0">
              <a:buNone/>
            </a:pPr>
            <a:r>
              <a:rPr lang="nl-NL" dirty="0" smtClean="0"/>
              <a:t> gerecyclede koffiedik olie te winnen die</a:t>
            </a:r>
          </a:p>
          <a:p>
            <a:pPr marL="0" indent="0">
              <a:buNone/>
            </a:pPr>
            <a:r>
              <a:rPr lang="nl-NL" dirty="0" smtClean="0"/>
              <a:t> geschikt is als verzorging voor je haar.</a:t>
            </a:r>
          </a:p>
          <a:p>
            <a:pPr marL="0" indent="0">
              <a:buNone/>
            </a:pPr>
            <a:r>
              <a:rPr lang="nl-NL" dirty="0" smtClean="0"/>
              <a:t> Van de restanten van gerecyclede koffie</a:t>
            </a:r>
          </a:p>
          <a:p>
            <a:pPr marL="0" indent="0">
              <a:buNone/>
            </a:pPr>
            <a:r>
              <a:rPr lang="nl-NL" dirty="0" smtClean="0"/>
              <a:t> blijven vezels over.</a:t>
            </a:r>
          </a:p>
          <a:p>
            <a:pPr marL="0" indent="0">
              <a:buNone/>
            </a:pPr>
            <a:r>
              <a:rPr lang="nl-NL" dirty="0" smtClean="0"/>
              <a:t> Hiervan maakt </a:t>
            </a:r>
            <a:r>
              <a:rPr lang="nl-NL" dirty="0" err="1" smtClean="0"/>
              <a:t>O’right</a:t>
            </a:r>
            <a:r>
              <a:rPr lang="nl-NL" dirty="0" smtClean="0"/>
              <a:t> een kunststof fles </a:t>
            </a:r>
          </a:p>
          <a:p>
            <a:pPr marL="0" indent="0">
              <a:buNone/>
            </a:pPr>
            <a:r>
              <a:rPr lang="nl-NL" dirty="0" smtClean="0"/>
              <a:t>(PLA) die dus volledig bestaat uit </a:t>
            </a:r>
          </a:p>
          <a:p>
            <a:pPr marL="0" indent="0">
              <a:buNone/>
            </a:pPr>
            <a:r>
              <a:rPr lang="nl-NL" dirty="0" smtClean="0"/>
              <a:t>organisch materiaal.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441" y="1280160"/>
            <a:ext cx="5145383" cy="514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7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710</Words>
  <Application>Microsoft Office PowerPoint</Application>
  <PresentationFormat>Aangepast</PresentationFormat>
  <Paragraphs>87</Paragraphs>
  <Slides>25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6" baseType="lpstr">
      <vt:lpstr>Kantoorthema</vt:lpstr>
      <vt:lpstr>Verpakking &amp; display</vt:lpstr>
      <vt:lpstr>Doelen van verpakken</vt:lpstr>
      <vt:lpstr>Verpakkingen kunnen worden ingedeeld in drie soorten: </vt:lpstr>
      <vt:lpstr>Verpakking: verschillende invalshoeken</vt:lpstr>
      <vt:lpstr>Duurzame verpakkingen </vt:lpstr>
      <vt:lpstr>Tree-in-a-Bottle = onder optimale omstandigheden de fles binnen 1 jaar gecomposteerd </vt:lpstr>
      <vt:lpstr>Floralbox</vt:lpstr>
      <vt:lpstr>Bamboe, een duurzaam design</vt:lpstr>
      <vt:lpstr>Recoffee</vt:lpstr>
      <vt:lpstr>Verpakkingen blijven belangrijk ook bij verpakking loze winkels</vt:lpstr>
      <vt:lpstr>PowerPoint-presentatie</vt:lpstr>
      <vt:lpstr>Product ontwerpen en inpakken</vt:lpstr>
      <vt:lpstr>Consument: verpakking als navigatie </vt:lpstr>
      <vt:lpstr>Retailer: verpakking als presentatie</vt:lpstr>
      <vt:lpstr>Merkaanbieder: verpakking als communicatie </vt:lpstr>
      <vt:lpstr>PowerPoint-presentatie</vt:lpstr>
      <vt:lpstr>Handige tips voor verpakkingsonderzoek</vt:lpstr>
      <vt:lpstr>2. Zorg voor een benchmark Een benchmark is een 'referentiekader'. Benchmarking is een manier om prestaties van bijvoorbeeld apparaten of organisaties met elkaar te kunnen vergelijken.</vt:lpstr>
      <vt:lpstr>3. Gebruik goede foto’s</vt:lpstr>
      <vt:lpstr>4. Selecteer je doelgroep</vt:lpstr>
      <vt:lpstr>Verpakking ontworpen door 17 jarige</vt:lpstr>
      <vt:lpstr>Welke kies jij? En waarom?</vt:lpstr>
      <vt:lpstr>PowerPoint-presentatie</vt:lpstr>
      <vt:lpstr>PowerPoint-presentatie</vt:lpstr>
      <vt:lpstr>PowerPoint-presentatie</vt:lpstr>
    </vt:vector>
  </TitlesOfParts>
  <Company>AOC Oost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Verpakking &amp; display</dc:title>
  <dc:creator>Jolande Engberts</dc:creator>
  <cp:lastModifiedBy>Hedwig Heerink - Booijink</cp:lastModifiedBy>
  <cp:revision>30</cp:revision>
  <dcterms:created xsi:type="dcterms:W3CDTF">2018-02-17T17:13:24Z</dcterms:created>
  <dcterms:modified xsi:type="dcterms:W3CDTF">2018-02-19T08:32:33Z</dcterms:modified>
</cp:coreProperties>
</file>